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4" r:id="rId5"/>
    <p:sldId id="258" r:id="rId6"/>
    <p:sldId id="263" r:id="rId7"/>
    <p:sldId id="265" r:id="rId8"/>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showGuides="1">
      <p:cViewPr varScale="1">
        <p:scale>
          <a:sx n="92" d="100"/>
          <a:sy n="92" d="100"/>
        </p:scale>
        <p:origin x="254"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350873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419191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216661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344982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200125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174893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328322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284344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392296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86946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2CDF8A-2190-4C41-ADA0-E21604DBB065}" type="datetimeFigureOut">
              <a:rPr kumimoji="1" lang="ja-JP" altLang="en-US" smtClean="0"/>
              <a:t>2017/6/23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179132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CDF8A-2190-4C41-ADA0-E21604DBB065}" type="datetimeFigureOut">
              <a:rPr kumimoji="1" lang="ja-JP" altLang="en-US" smtClean="0"/>
              <a:t>2017/6/23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F0958-F846-4D6F-B006-CD492FD7FF75}" type="slidenum">
              <a:rPr kumimoji="1" lang="ja-JP" altLang="en-US" smtClean="0"/>
              <a:t>‹#›</a:t>
            </a:fld>
            <a:endParaRPr kumimoji="1" lang="ja-JP" altLang="en-US"/>
          </a:p>
        </p:txBody>
      </p:sp>
    </p:spTree>
    <p:extLst>
      <p:ext uri="{BB962C8B-B14F-4D97-AF65-F5344CB8AC3E}">
        <p14:creationId xmlns:p14="http://schemas.microsoft.com/office/powerpoint/2010/main" val="1392241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The Role of Japanese CSOs </a:t>
            </a:r>
            <a:br>
              <a:rPr kumimoji="1" lang="en-US" altLang="ja-JP" dirty="0" smtClean="0"/>
            </a:br>
            <a:r>
              <a:rPr kumimoji="1" lang="en-US" altLang="ja-JP" dirty="0" smtClean="0"/>
              <a:t>in Promoting</a:t>
            </a:r>
            <a:br>
              <a:rPr kumimoji="1" lang="en-US" altLang="ja-JP" dirty="0" smtClean="0"/>
            </a:br>
            <a:r>
              <a:rPr kumimoji="1" lang="en-US" altLang="ja-JP" dirty="0" smtClean="0"/>
              <a:t> the SDGs</a:t>
            </a:r>
            <a:endParaRPr kumimoji="1" lang="ja-JP" altLang="en-US" dirty="0"/>
          </a:p>
        </p:txBody>
      </p:sp>
      <p:sp>
        <p:nvSpPr>
          <p:cNvPr id="3" name="サブタイトル 2"/>
          <p:cNvSpPr>
            <a:spLocks noGrp="1"/>
          </p:cNvSpPr>
          <p:nvPr>
            <p:ph type="subTitle" idx="1"/>
          </p:nvPr>
        </p:nvSpPr>
        <p:spPr/>
        <p:txBody>
          <a:bodyPr>
            <a:noAutofit/>
          </a:bodyPr>
          <a:lstStyle/>
          <a:p>
            <a:r>
              <a:rPr kumimoji="1" lang="en-US" altLang="ja-JP" sz="2800" dirty="0" err="1" smtClean="0"/>
              <a:t>Ryokichi</a:t>
            </a:r>
            <a:r>
              <a:rPr kumimoji="1" lang="en-US" altLang="ja-JP" sz="2800" dirty="0" smtClean="0"/>
              <a:t> HIRONO, Professor Emeritus, </a:t>
            </a:r>
            <a:r>
              <a:rPr kumimoji="1" lang="en-US" altLang="ja-JP" sz="2800" dirty="0" err="1" smtClean="0"/>
              <a:t>Seikei</a:t>
            </a:r>
            <a:r>
              <a:rPr kumimoji="1" lang="en-US" altLang="ja-JP" sz="2800" dirty="0" smtClean="0"/>
              <a:t> University</a:t>
            </a:r>
          </a:p>
          <a:p>
            <a:endParaRPr lang="en-US" altLang="ja-JP" sz="2800" dirty="0"/>
          </a:p>
          <a:p>
            <a:r>
              <a:rPr kumimoji="1" lang="en-US" altLang="ja-JP" sz="2800" dirty="0" smtClean="0"/>
              <a:t>At ACUNS Japan Forum Meeting</a:t>
            </a:r>
          </a:p>
          <a:p>
            <a:r>
              <a:rPr lang="en-US" altLang="ja-JP" sz="2800" dirty="0" smtClean="0"/>
              <a:t>UNU, Tokyo</a:t>
            </a:r>
          </a:p>
          <a:p>
            <a:r>
              <a:rPr kumimoji="1" lang="en-US" altLang="ja-JP" sz="2800" dirty="0" smtClean="0"/>
              <a:t>19 June, 2017</a:t>
            </a:r>
            <a:endParaRPr kumimoji="1" lang="ja-JP" altLang="en-US" sz="2800" dirty="0"/>
          </a:p>
        </p:txBody>
      </p:sp>
    </p:spTree>
    <p:extLst>
      <p:ext uri="{BB962C8B-B14F-4D97-AF65-F5344CB8AC3E}">
        <p14:creationId xmlns:p14="http://schemas.microsoft.com/office/powerpoint/2010/main" val="429243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hygreeneconomy.org/wp-content/uploads/2015/04/Sustainable-Development-Goals-United-Na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0709" y="1033091"/>
            <a:ext cx="8759689" cy="5812311"/>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p:cNvSpPr>
            <a:spLocks noGrp="1"/>
          </p:cNvSpPr>
          <p:nvPr>
            <p:ph type="sldNum" sz="quarter" idx="12"/>
          </p:nvPr>
        </p:nvSpPr>
        <p:spPr/>
        <p:txBody>
          <a:bodyPr/>
          <a:lstStyle/>
          <a:p>
            <a:fld id="{10C76F62-7D10-4E90-9340-AB27F28E79E2}" type="slidenum">
              <a:rPr lang="en-US" smtClean="0"/>
              <a:pPr/>
              <a:t>2</a:t>
            </a:fld>
            <a:endParaRPr lang="en-US"/>
          </a:p>
        </p:txBody>
      </p:sp>
      <p:sp>
        <p:nvSpPr>
          <p:cNvPr id="4" name="正方形/長方形 3"/>
          <p:cNvSpPr/>
          <p:nvPr/>
        </p:nvSpPr>
        <p:spPr>
          <a:xfrm>
            <a:off x="1710708" y="167699"/>
            <a:ext cx="8522259" cy="100439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b="1" dirty="0" smtClean="0">
                <a:solidFill>
                  <a:schemeClr val="tx1"/>
                </a:solidFill>
                <a:latin typeface="+mn-ea"/>
              </a:rPr>
              <a:t>Introduction</a:t>
            </a:r>
            <a:r>
              <a:rPr lang="ja-JP" altLang="en-US" sz="2800" b="1" dirty="0" smtClean="0">
                <a:solidFill>
                  <a:schemeClr val="tx1"/>
                </a:solidFill>
                <a:latin typeface="+mn-ea"/>
              </a:rPr>
              <a:t> </a:t>
            </a:r>
            <a:r>
              <a:rPr lang="en-US" altLang="ja-JP" sz="2800" b="1" dirty="0" smtClean="0">
                <a:solidFill>
                  <a:schemeClr val="tx1"/>
                </a:solidFill>
                <a:latin typeface="+mn-ea"/>
              </a:rPr>
              <a:t>  Societal Transformation has now begun: </a:t>
            </a:r>
          </a:p>
          <a:p>
            <a:r>
              <a:rPr lang="en-US" altLang="ja-JP" sz="2800" b="1" dirty="0">
                <a:solidFill>
                  <a:schemeClr val="tx1"/>
                </a:solidFill>
                <a:latin typeface="+mn-ea"/>
              </a:rPr>
              <a:t> </a:t>
            </a:r>
            <a:r>
              <a:rPr lang="en-US" altLang="ja-JP" sz="2800" b="1" dirty="0" smtClean="0">
                <a:solidFill>
                  <a:schemeClr val="tx1"/>
                </a:solidFill>
                <a:latin typeface="+mn-ea"/>
              </a:rPr>
              <a:t>         from </a:t>
            </a:r>
            <a:r>
              <a:rPr lang="ja-JP" altLang="en-US" sz="2800" b="1" dirty="0" smtClean="0">
                <a:solidFill>
                  <a:schemeClr val="tx1"/>
                </a:solidFill>
                <a:latin typeface="+mn-ea"/>
              </a:rPr>
              <a:t>ＭＤ</a:t>
            </a:r>
            <a:r>
              <a:rPr lang="en-US" altLang="ja-JP" sz="2800" b="1" dirty="0" err="1" smtClean="0">
                <a:solidFill>
                  <a:schemeClr val="tx1"/>
                </a:solidFill>
                <a:latin typeface="+mn-ea"/>
              </a:rPr>
              <a:t>Gs</a:t>
            </a:r>
            <a:r>
              <a:rPr lang="en-US" altLang="ja-JP" sz="2800" b="1" dirty="0" smtClean="0">
                <a:solidFill>
                  <a:schemeClr val="tx1"/>
                </a:solidFill>
                <a:latin typeface="+mn-ea"/>
              </a:rPr>
              <a:t> 2001-15  to  SDGs 2016-30</a:t>
            </a:r>
            <a:r>
              <a:rPr lang="en-US" altLang="ja-JP" sz="2800" b="1" dirty="0" smtClean="0">
                <a:solidFill>
                  <a:srgbClr val="C00000"/>
                </a:solidFill>
                <a:latin typeface="+mn-ea"/>
              </a:rPr>
              <a:t> </a:t>
            </a:r>
            <a:endParaRPr lang="en-US" altLang="ja-JP" sz="2800" b="1" dirty="0">
              <a:solidFill>
                <a:srgbClr val="C00000"/>
              </a:solidFill>
              <a:latin typeface="+mn-ea"/>
            </a:endParaRPr>
          </a:p>
        </p:txBody>
      </p:sp>
    </p:spTree>
    <p:extLst>
      <p:ext uri="{BB962C8B-B14F-4D97-AF65-F5344CB8AC3E}">
        <p14:creationId xmlns:p14="http://schemas.microsoft.com/office/powerpoint/2010/main" val="2161675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6503"/>
            <a:ext cx="10515600" cy="1163782"/>
          </a:xfrm>
          <a:solidFill>
            <a:srgbClr val="92D050"/>
          </a:solidFill>
        </p:spPr>
        <p:txBody>
          <a:bodyPr>
            <a:noAutofit/>
          </a:bodyPr>
          <a:lstStyle/>
          <a:p>
            <a:pPr>
              <a:tabLst>
                <a:tab pos="623888" algn="l"/>
              </a:tabLst>
            </a:pPr>
            <a:r>
              <a:rPr kumimoji="1" lang="en-US" altLang="ja-JP" sz="3000" dirty="0" smtClean="0"/>
              <a:t>1.         Self-reflections on Promoting the SDGs 2016-30: What have we learnt and not learnt enough from the Earth Summit, the MDGs 2001-15 and the UNDESD 2005-14 </a:t>
            </a:r>
            <a:r>
              <a:rPr lang="en-US" altLang="ja-JP" sz="3000" dirty="0" smtClean="0"/>
              <a:t>Implementation </a:t>
            </a:r>
            <a:r>
              <a:rPr kumimoji="1" lang="en-US" altLang="ja-JP" sz="3000" dirty="0" smtClean="0"/>
              <a:t>Processes</a:t>
            </a:r>
            <a:endParaRPr kumimoji="1" lang="ja-JP" altLang="en-US" sz="3000" dirty="0"/>
          </a:p>
        </p:txBody>
      </p:sp>
      <p:sp>
        <p:nvSpPr>
          <p:cNvPr id="3" name="コンテンツ プレースホルダー 2"/>
          <p:cNvSpPr>
            <a:spLocks noGrp="1"/>
          </p:cNvSpPr>
          <p:nvPr>
            <p:ph idx="1"/>
          </p:nvPr>
        </p:nvSpPr>
        <p:spPr>
          <a:xfrm>
            <a:off x="838200" y="1346662"/>
            <a:ext cx="10515600" cy="4830301"/>
          </a:xfrm>
        </p:spPr>
        <p:txBody>
          <a:bodyPr>
            <a:normAutofit fontScale="32500" lnSpcReduction="20000"/>
          </a:bodyPr>
          <a:lstStyle/>
          <a:p>
            <a:pPr marL="514350" indent="-514350">
              <a:lnSpc>
                <a:spcPct val="100000"/>
              </a:lnSpc>
              <a:buAutoNum type="arabicParenR"/>
            </a:pPr>
            <a:r>
              <a:rPr lang="en-US" altLang="ja-JP" sz="8000" b="1" dirty="0" smtClean="0"/>
              <a:t>The Role of Japanese CSOs in Promoting the SDGs</a:t>
            </a:r>
          </a:p>
          <a:p>
            <a:pPr marL="0" indent="0">
              <a:lnSpc>
                <a:spcPct val="100000"/>
              </a:lnSpc>
              <a:buNone/>
            </a:pPr>
            <a:r>
              <a:rPr lang="en-US" altLang="ja-JP" sz="8000" b="1" dirty="0" smtClean="0"/>
              <a:t>a)     Some Positive Impact of the various CSO Involvement in the process leading up to the Earth Summit and the Agenda 21 of 1992-2000, the MDGs 2001-15, the UNDESD 2005-14 and the </a:t>
            </a:r>
            <a:r>
              <a:rPr lang="en-US" altLang="ja-JP" sz="8000" b="1" smtClean="0"/>
              <a:t>SDGs 2016-30</a:t>
            </a:r>
            <a:endParaRPr lang="en-US" altLang="ja-JP" sz="8000" b="1" dirty="0" smtClean="0"/>
          </a:p>
          <a:p>
            <a:pPr marL="0" indent="0">
              <a:lnSpc>
                <a:spcPct val="100000"/>
              </a:lnSpc>
              <a:buNone/>
            </a:pPr>
            <a:r>
              <a:rPr lang="en-US" altLang="ja-JP" sz="8000" b="1" dirty="0" err="1" smtClean="0"/>
              <a:t>i</a:t>
            </a:r>
            <a:r>
              <a:rPr lang="en-US" altLang="ja-JP" sz="8000" b="1" dirty="0" smtClean="0"/>
              <a:t>)      Early installation of the CSO Network for SDGs for mobilizing the support among various stakeholders to the SDGs and for sustaining political and civic education at schools and communities across the country for their ownership;</a:t>
            </a:r>
          </a:p>
          <a:p>
            <a:pPr marL="0" indent="0">
              <a:lnSpc>
                <a:spcPct val="100000"/>
              </a:lnSpc>
              <a:buNone/>
            </a:pPr>
            <a:r>
              <a:rPr kumimoji="1" lang="en-US" altLang="ja-JP" sz="8000" b="1" dirty="0" smtClean="0"/>
              <a:t>ii)     Participation of the CSO Network Japan in formulating the NIP and LIPs for SDGs at the central and local government levels </a:t>
            </a:r>
            <a:r>
              <a:rPr lang="en-US" altLang="ja-JP" sz="8000" b="1" dirty="0" smtClean="0"/>
              <a:t>for </a:t>
            </a:r>
            <a:r>
              <a:rPr lang="en-US" altLang="ja-JP" sz="8000" b="1" dirty="0"/>
              <a:t>pressing </a:t>
            </a:r>
            <a:r>
              <a:rPr lang="en-US" altLang="ja-JP" sz="8000" b="1" dirty="0" smtClean="0"/>
              <a:t>respective governments </a:t>
            </a:r>
            <a:r>
              <a:rPr lang="en-US" altLang="ja-JP" sz="8000" b="1" dirty="0"/>
              <a:t>to accelerate the formulation of the NIP</a:t>
            </a:r>
            <a:r>
              <a:rPr lang="ja-JP" altLang="en-US" sz="8000" b="1" dirty="0"/>
              <a:t> </a:t>
            </a:r>
            <a:r>
              <a:rPr lang="en-US" altLang="ja-JP" sz="8000" b="1" dirty="0"/>
              <a:t>and L</a:t>
            </a:r>
            <a:r>
              <a:rPr lang="en-US" altLang="ja-JP" sz="8000" b="1" dirty="0" smtClean="0"/>
              <a:t>IPs and their </a:t>
            </a:r>
            <a:r>
              <a:rPr lang="en-US" altLang="ja-JP" sz="8000" b="1" dirty="0"/>
              <a:t>effective implementation in the light of changing local, national and global </a:t>
            </a:r>
            <a:r>
              <a:rPr lang="en-US" altLang="ja-JP" sz="8000" b="1" dirty="0" smtClean="0"/>
              <a:t>conditions and priorities;</a:t>
            </a:r>
            <a:endParaRPr kumimoji="1" lang="en-US" altLang="ja-JP" sz="8000" b="1" dirty="0" smtClean="0"/>
          </a:p>
          <a:p>
            <a:pPr marL="0" indent="0">
              <a:lnSpc>
                <a:spcPct val="100000"/>
              </a:lnSpc>
              <a:buNone/>
            </a:pPr>
            <a:endParaRPr kumimoji="1" lang="en-US" altLang="ja-JP" sz="8000" b="1" dirty="0"/>
          </a:p>
          <a:p>
            <a:pPr marL="514350" indent="-514350">
              <a:buAutoNum type="alphaLcParenR"/>
            </a:pPr>
            <a:endParaRPr kumimoji="1" lang="ja-JP" altLang="en-US" dirty="0"/>
          </a:p>
        </p:txBody>
      </p:sp>
    </p:spTree>
    <p:extLst>
      <p:ext uri="{BB962C8B-B14F-4D97-AF65-F5344CB8AC3E}">
        <p14:creationId xmlns:p14="http://schemas.microsoft.com/office/powerpoint/2010/main" val="2271143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706582" y="506442"/>
            <a:ext cx="10564091" cy="5270903"/>
          </a:xfrm>
        </p:spPr>
        <p:txBody>
          <a:bodyPr>
            <a:noAutofit/>
          </a:bodyPr>
          <a:lstStyle/>
          <a:p>
            <a:pPr marL="0" indent="0"/>
            <a:r>
              <a:rPr lang="en-US" altLang="ja-JP" sz="2800" b="1" dirty="0"/>
              <a:t>b)     Some Reflections on the Role of CSOs in Promoting the SDGs</a:t>
            </a:r>
            <a:br>
              <a:rPr lang="en-US" altLang="ja-JP" sz="2800" b="1" dirty="0"/>
            </a:br>
            <a:r>
              <a:rPr lang="en-US" altLang="ja-JP" sz="2800" b="1" dirty="0" err="1"/>
              <a:t>i</a:t>
            </a:r>
            <a:r>
              <a:rPr lang="en-US" altLang="ja-JP" sz="2800" b="1" dirty="0"/>
              <a:t>)       </a:t>
            </a:r>
            <a:r>
              <a:rPr lang="en-US" altLang="ja-JP" sz="2800" b="1" dirty="0" smtClean="0"/>
              <a:t>Inadequate linkages with, and learning from, </a:t>
            </a:r>
            <a:r>
              <a:rPr lang="en-US" altLang="ja-JP" sz="2800" b="1" dirty="0"/>
              <a:t>the NGO forum for the </a:t>
            </a:r>
            <a:r>
              <a:rPr lang="en-US" altLang="ja-JP" sz="2800" b="1" dirty="0" smtClean="0"/>
              <a:t>Earth Summit, the Rio+10 and its </a:t>
            </a:r>
            <a:r>
              <a:rPr lang="en-US" altLang="ja-JP" sz="2800" b="1" dirty="0"/>
              <a:t>subsequent ESD-J and the </a:t>
            </a:r>
            <a:r>
              <a:rPr lang="en-US" altLang="ja-JP" sz="2800" b="1" dirty="0" smtClean="0"/>
              <a:t>Rio+20 and </a:t>
            </a:r>
            <a:r>
              <a:rPr lang="en-US" altLang="ja-JP" sz="2800" b="1" dirty="0" err="1" smtClean="0"/>
              <a:t>and</a:t>
            </a:r>
            <a:r>
              <a:rPr lang="en-US" altLang="ja-JP" sz="2800" b="1" dirty="0" smtClean="0"/>
              <a:t> its subsequent multi-stakeholder </a:t>
            </a:r>
            <a:r>
              <a:rPr lang="en-US" altLang="ja-JP" sz="2800" b="1" dirty="0"/>
              <a:t>f</a:t>
            </a:r>
            <a:r>
              <a:rPr lang="en-US" altLang="ja-JP" sz="2800" b="1" dirty="0" smtClean="0"/>
              <a:t>orum: </a:t>
            </a:r>
            <a:r>
              <a:rPr lang="en-US" altLang="ja-JP" sz="2800" b="1" dirty="0"/>
              <a:t>lack of solid foundation for promoting </a:t>
            </a:r>
            <a:r>
              <a:rPr lang="en-US" altLang="ja-JP" sz="2800" b="1" dirty="0" smtClean="0"/>
              <a:t>and implementing the </a:t>
            </a:r>
            <a:r>
              <a:rPr lang="en-US" altLang="ja-JP" sz="2800" b="1" dirty="0"/>
              <a:t>SDGs;</a:t>
            </a:r>
            <a:br>
              <a:rPr lang="en-US" altLang="ja-JP" sz="2800" b="1" dirty="0"/>
            </a:br>
            <a:r>
              <a:rPr lang="en-US" altLang="ja-JP" sz="2800" b="1" dirty="0"/>
              <a:t>ii)      Insufficient involvement </a:t>
            </a:r>
            <a:r>
              <a:rPr lang="en-US" altLang="ja-JP" sz="2800" b="1" dirty="0" smtClean="0"/>
              <a:t>of, and cooperation with, </a:t>
            </a:r>
            <a:r>
              <a:rPr lang="en-US" altLang="ja-JP" sz="2800" b="1" dirty="0"/>
              <a:t>various CSOs in Japan, especially those engaged in the SDGs-related activities solely at home</a:t>
            </a:r>
            <a:r>
              <a:rPr lang="ja-JP" altLang="en-US" sz="2800" b="1" dirty="0"/>
              <a:t> </a:t>
            </a:r>
            <a:r>
              <a:rPr lang="en-US" altLang="ja-JP" sz="2800" b="1" dirty="0"/>
              <a:t>and those </a:t>
            </a:r>
            <a:r>
              <a:rPr lang="en-US" altLang="ja-JP" sz="2800" b="1" dirty="0" smtClean="0"/>
              <a:t>colleagues </a:t>
            </a:r>
            <a:r>
              <a:rPr lang="en-US" altLang="ja-JP" sz="2800" b="1" dirty="0"/>
              <a:t>overseas actively engaged in achieving the </a:t>
            </a:r>
            <a:r>
              <a:rPr lang="en-US" altLang="ja-JP" sz="2800" b="1" dirty="0" smtClean="0"/>
              <a:t>SDGs in their respective communities and countries;</a:t>
            </a:r>
            <a:r>
              <a:rPr lang="en-US" altLang="ja-JP" sz="2800" b="1" dirty="0"/>
              <a:t/>
            </a:r>
            <a:br>
              <a:rPr lang="en-US" altLang="ja-JP" sz="2800" b="1" dirty="0"/>
            </a:br>
            <a:r>
              <a:rPr lang="en-US" altLang="ja-JP" sz="2800" b="1" dirty="0"/>
              <a:t>iii)     Lack of effective participation of the CSOs as a representative body, in contrast to the private sector and </a:t>
            </a:r>
            <a:r>
              <a:rPr lang="en-US" altLang="ja-JP" sz="2800" b="1" dirty="0" err="1"/>
              <a:t>labour</a:t>
            </a:r>
            <a:r>
              <a:rPr lang="en-US" altLang="ja-JP" sz="2800" b="1" dirty="0"/>
              <a:t> group, in the </a:t>
            </a:r>
            <a:r>
              <a:rPr lang="en-US" altLang="ja-JP" sz="2800" b="1" dirty="0" smtClean="0"/>
              <a:t>NIP and LIPs </a:t>
            </a:r>
            <a:r>
              <a:rPr lang="en-US" altLang="ja-JP" sz="2800" b="1" dirty="0"/>
              <a:t>formulation process; </a:t>
            </a:r>
            <a:br>
              <a:rPr lang="en-US" altLang="ja-JP" sz="2800" b="1" dirty="0"/>
            </a:br>
            <a:r>
              <a:rPr lang="en-US" altLang="ja-JP" sz="2800" b="1" dirty="0"/>
              <a:t>iv)     Lack of or inadequate CBOs ownership of the SDGs agenda in various local </a:t>
            </a:r>
            <a:r>
              <a:rPr lang="en-US" altLang="ja-JP" sz="2800" b="1" dirty="0" smtClean="0"/>
              <a:t>communities across the country, </a:t>
            </a:r>
            <a:r>
              <a:rPr lang="en-US" altLang="ja-JP" sz="2800" b="1" dirty="0"/>
              <a:t>and; </a:t>
            </a:r>
            <a:r>
              <a:rPr lang="en-US" altLang="ja-JP" sz="2800" b="1" dirty="0" smtClean="0"/>
              <a:t/>
            </a:r>
            <a:br>
              <a:rPr lang="en-US" altLang="ja-JP" sz="2800" b="1" dirty="0" smtClean="0"/>
            </a:br>
            <a:r>
              <a:rPr lang="en-US" altLang="ja-JP" sz="2800" b="1" dirty="0" smtClean="0"/>
              <a:t>v)      Funding problems;</a:t>
            </a:r>
            <a:endParaRPr lang="en-US" altLang="ja-JP" sz="2800" b="1" dirty="0"/>
          </a:p>
        </p:txBody>
      </p:sp>
    </p:spTree>
    <p:extLst>
      <p:ext uri="{BB962C8B-B14F-4D97-AF65-F5344CB8AC3E}">
        <p14:creationId xmlns:p14="http://schemas.microsoft.com/office/powerpoint/2010/main" val="427443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5196" y="157307"/>
            <a:ext cx="10515600" cy="1325563"/>
          </a:xfrm>
          <a:solidFill>
            <a:srgbClr val="FFFF00"/>
          </a:solidFill>
        </p:spPr>
        <p:txBody>
          <a:bodyPr>
            <a:noAutofit/>
          </a:bodyPr>
          <a:lstStyle/>
          <a:p>
            <a:pPr>
              <a:tabLst>
                <a:tab pos="449263" algn="l"/>
              </a:tabLst>
            </a:pPr>
            <a:r>
              <a:rPr kumimoji="1" lang="en-US" altLang="ja-JP" sz="3600" dirty="0" smtClean="0"/>
              <a:t>2.  Some Suggestions for Enhancing the Effective Contribution of Japanese CSOs in </a:t>
            </a:r>
            <a:r>
              <a:rPr lang="en-US" altLang="ja-JP" sz="3600" dirty="0" smtClean="0"/>
              <a:t>Promoti</a:t>
            </a:r>
            <a:r>
              <a:rPr kumimoji="1" lang="en-US" altLang="ja-JP" sz="3600" dirty="0" smtClean="0"/>
              <a:t>ng the SDGs and especially the NIP and LIPs Implementation</a:t>
            </a:r>
            <a:endParaRPr kumimoji="1" lang="ja-JP" altLang="en-US" sz="3600" dirty="0"/>
          </a:p>
        </p:txBody>
      </p:sp>
      <p:sp>
        <p:nvSpPr>
          <p:cNvPr id="3" name="コンテンツ プレースホルダー 2"/>
          <p:cNvSpPr>
            <a:spLocks noGrp="1"/>
          </p:cNvSpPr>
          <p:nvPr>
            <p:ph idx="1"/>
          </p:nvPr>
        </p:nvSpPr>
        <p:spPr>
          <a:xfrm>
            <a:off x="845127" y="1809000"/>
            <a:ext cx="10515600" cy="4351338"/>
          </a:xfrm>
        </p:spPr>
        <p:txBody>
          <a:bodyPr>
            <a:normAutofit fontScale="70000" lnSpcReduction="20000"/>
          </a:bodyPr>
          <a:lstStyle/>
          <a:p>
            <a:pPr marL="0" indent="0">
              <a:buNone/>
            </a:pPr>
            <a:r>
              <a:rPr lang="en-US" altLang="ja-JP" dirty="0" smtClean="0"/>
              <a:t>Let us  mobilize all the stakeholders for promoting the SDGs on the basis of the </a:t>
            </a:r>
            <a:r>
              <a:rPr lang="en-US" altLang="ja-JP" smtClean="0"/>
              <a:t>United Nations Universal Declaration on </a:t>
            </a:r>
            <a:r>
              <a:rPr lang="en-US" altLang="ja-JP" dirty="0" smtClean="0"/>
              <a:t>Human Rights and based on the Principle of the Separation of Powers, the fundamental component of Democratic Regime at the local, national and global levels.</a:t>
            </a:r>
            <a:endParaRPr kumimoji="1" lang="en-US" altLang="ja-JP" dirty="0" smtClean="0"/>
          </a:p>
          <a:p>
            <a:pPr marL="0" indent="0">
              <a:buNone/>
            </a:pPr>
            <a:r>
              <a:rPr kumimoji="1" lang="en-US" altLang="ja-JP" dirty="0" smtClean="0"/>
              <a:t>1</a:t>
            </a:r>
            <a:r>
              <a:rPr kumimoji="1" lang="en-US" altLang="ja-JP" dirty="0" smtClean="0"/>
              <a:t>)    To  the CSG Network Japan, </a:t>
            </a:r>
            <a:r>
              <a:rPr lang="en-US" altLang="ja-JP" dirty="0" smtClean="0"/>
              <a:t>in particular,</a:t>
            </a:r>
            <a:r>
              <a:rPr kumimoji="1" lang="en-US" altLang="ja-JP" dirty="0" smtClean="0"/>
              <a:t> </a:t>
            </a:r>
          </a:p>
          <a:p>
            <a:pPr marL="0" indent="0">
              <a:buNone/>
            </a:pPr>
            <a:r>
              <a:rPr lang="en-US" altLang="ja-JP" dirty="0" smtClean="0"/>
              <a:t>a)    Mobilize a greater number of CSOs and CBOs into the Network and enhance effective participation of, and partnerships among, them by responding to diverse needs and requirements of its members both professionally and financially and representing them effectively not only at the NIP Council but vis-à-vis central and local governments through diverse channels;</a:t>
            </a:r>
          </a:p>
          <a:p>
            <a:pPr marL="0" indent="0">
              <a:buNone/>
            </a:pPr>
            <a:r>
              <a:rPr lang="en-US" altLang="ja-JP" dirty="0" smtClean="0"/>
              <a:t>b)     Organize </a:t>
            </a:r>
            <a:r>
              <a:rPr lang="en-US" altLang="ja-JP" dirty="0"/>
              <a:t>desk studies, on-the-site study tours, workshops and symposia in collaboration with academia, professional organizations, </a:t>
            </a:r>
            <a:r>
              <a:rPr lang="en-US" altLang="ja-JP" dirty="0" err="1"/>
              <a:t>labour</a:t>
            </a:r>
            <a:r>
              <a:rPr lang="en-US" altLang="ja-JP" dirty="0"/>
              <a:t> groups, private sector, local and central government stakeholders and international organizations in enhancing people participation in achieving SDGs at the local, national and global levels; </a:t>
            </a:r>
          </a:p>
          <a:p>
            <a:pPr marL="0" indent="0">
              <a:buNone/>
            </a:pPr>
            <a:r>
              <a:rPr lang="en-US" altLang="ja-JP" dirty="0" smtClean="0"/>
              <a:t>c)      Collaborate with its members effectively in dialogue with various stakeholders in their respective fields of SDGs-related activities  at the local, national and, if possible, at the global levels; </a:t>
            </a:r>
            <a:endParaRPr kumimoji="1" lang="en-US" altLang="ja-JP" dirty="0" smtClean="0"/>
          </a:p>
        </p:txBody>
      </p:sp>
    </p:spTree>
    <p:extLst>
      <p:ext uri="{BB962C8B-B14F-4D97-AF65-F5344CB8AC3E}">
        <p14:creationId xmlns:p14="http://schemas.microsoft.com/office/powerpoint/2010/main" val="132638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3632" y="939338"/>
            <a:ext cx="10515600" cy="5253643"/>
          </a:xfrm>
        </p:spPr>
        <p:txBody>
          <a:bodyPr>
            <a:noAutofit/>
          </a:bodyPr>
          <a:lstStyle/>
          <a:p>
            <a:r>
              <a:rPr lang="en-US" altLang="ja-JP" sz="2200" b="1" dirty="0"/>
              <a:t>2)    To the Executive </a:t>
            </a:r>
            <a:r>
              <a:rPr lang="en-US" altLang="ja-JP" sz="2200" b="1" dirty="0" smtClean="0"/>
              <a:t>Branch, among others,</a:t>
            </a:r>
            <a:r>
              <a:rPr lang="en-US" altLang="ja-JP" sz="2200" b="1" dirty="0"/>
              <a:t/>
            </a:r>
            <a:br>
              <a:rPr lang="en-US" altLang="ja-JP" sz="2200" b="1" dirty="0"/>
            </a:br>
            <a:r>
              <a:rPr lang="en-US" altLang="ja-JP" sz="2200" b="1" dirty="0"/>
              <a:t>a)    Work effectively with </a:t>
            </a:r>
            <a:r>
              <a:rPr lang="en-US" altLang="ja-JP" sz="2200" b="1" dirty="0" smtClean="0"/>
              <a:t>CSOs, CBOs and other </a:t>
            </a:r>
            <a:r>
              <a:rPr lang="en-US" altLang="ja-JP" sz="2200" b="1" dirty="0"/>
              <a:t>stakeholders engaged in implementing the </a:t>
            </a:r>
            <a:r>
              <a:rPr lang="en-US" altLang="ja-JP" sz="2200" b="1" dirty="0" smtClean="0"/>
              <a:t>NIP and LIPs </a:t>
            </a:r>
            <a:r>
              <a:rPr lang="en-US" altLang="ja-JP" sz="2200" b="1" dirty="0"/>
              <a:t>for  enhancing the interest and commitment among the general public to achieving the </a:t>
            </a:r>
            <a:r>
              <a:rPr lang="en-US" altLang="ja-JP" sz="2200" b="1" dirty="0" smtClean="0"/>
              <a:t>SDGs, especially in accordance with their respective priorities;</a:t>
            </a:r>
            <a:r>
              <a:rPr lang="en-US" altLang="ja-JP" sz="2200" b="1" dirty="0"/>
              <a:t/>
            </a:r>
            <a:br>
              <a:rPr lang="en-US" altLang="ja-JP" sz="2200" b="1" dirty="0"/>
            </a:br>
            <a:r>
              <a:rPr lang="en-US" altLang="ja-JP" sz="2200" b="1" dirty="0"/>
              <a:t>b)    Increase the government assistance to CSOs and CBOs both administratively and financially, as JFGE has been doing vis-à-vis Environmental NGOs and NPOs since its founding in 1993;  </a:t>
            </a:r>
            <a:br>
              <a:rPr lang="en-US" altLang="ja-JP" sz="2200" b="1" dirty="0"/>
            </a:br>
            <a:r>
              <a:rPr lang="en-US" altLang="ja-JP" sz="2200" b="1" dirty="0"/>
              <a:t>3)    To the Legislative </a:t>
            </a:r>
            <a:r>
              <a:rPr lang="en-US" altLang="ja-JP" sz="2200" b="1" dirty="0" smtClean="0"/>
              <a:t>Branch, especially,</a:t>
            </a:r>
            <a:r>
              <a:rPr lang="en-US" altLang="ja-JP" sz="2200" b="1" dirty="0"/>
              <a:t/>
            </a:r>
            <a:br>
              <a:rPr lang="en-US" altLang="ja-JP" sz="2200" b="1" dirty="0"/>
            </a:br>
            <a:r>
              <a:rPr lang="en-US" altLang="ja-JP" sz="2200" b="1" dirty="0"/>
              <a:t>a)    Install a special </a:t>
            </a:r>
            <a:r>
              <a:rPr lang="en-US" altLang="ja-JP" sz="2200" b="1" dirty="0" smtClean="0"/>
              <a:t>SDGs committee/subcommittee to oversee the Executive Branch for </a:t>
            </a:r>
            <a:r>
              <a:rPr lang="en-US" altLang="ja-JP" sz="2200" b="1" dirty="0"/>
              <a:t>effective implementation of the SDGs and collaborate with all the stakeholders including CSOs and CBOs engaged in implementing the SDGs through public hearings and other consultative channels to facilitate effective NIP and </a:t>
            </a:r>
            <a:r>
              <a:rPr lang="en-US" altLang="ja-JP" sz="2200" b="1" dirty="0" smtClean="0"/>
              <a:t>LIPs </a:t>
            </a:r>
            <a:r>
              <a:rPr lang="en-US" altLang="ja-JP" sz="2200" b="1" dirty="0"/>
              <a:t>implementation;   </a:t>
            </a:r>
            <a:br>
              <a:rPr lang="en-US" altLang="ja-JP" sz="2200" b="1" dirty="0"/>
            </a:br>
            <a:r>
              <a:rPr lang="en-US" altLang="ja-JP" sz="2200" b="1" dirty="0"/>
              <a:t>b)    Provide adequate funding to all stakeholders, especially CSOs and CBOs faced with poor </a:t>
            </a:r>
            <a:r>
              <a:rPr lang="en-US" altLang="ja-JP" sz="2200" b="1" dirty="0" smtClean="0"/>
              <a:t>administrative and financial capacity </a:t>
            </a:r>
            <a:r>
              <a:rPr lang="en-US" altLang="ja-JP" sz="2200" b="1" dirty="0"/>
              <a:t>to assist them in the SDGs implementation by establishing foundations independent of the Executive Branch as in many developed countries, e.g., NED and FES;</a:t>
            </a:r>
            <a:br>
              <a:rPr lang="en-US" altLang="ja-JP" sz="2200" b="1" dirty="0"/>
            </a:br>
            <a:r>
              <a:rPr lang="en-US" altLang="ja-JP" sz="2200" b="1" dirty="0"/>
              <a:t>c)     Monitor and evaluate the </a:t>
            </a:r>
            <a:r>
              <a:rPr lang="en-US" altLang="ja-JP" sz="2200" b="1" dirty="0" smtClean="0"/>
              <a:t>relevance, efficiency</a:t>
            </a:r>
            <a:r>
              <a:rPr lang="en-US" altLang="ja-JP" sz="2200" b="1" dirty="0"/>
              <a:t>, outcome and impact of  government policies, </a:t>
            </a:r>
            <a:r>
              <a:rPr lang="en-US" altLang="ja-JP" sz="2200" b="1" dirty="0" err="1"/>
              <a:t>programmes</a:t>
            </a:r>
            <a:r>
              <a:rPr lang="en-US" altLang="ja-JP" sz="2200" b="1" dirty="0"/>
              <a:t> and projects for SDGs, as well as all the publicly-funded CSOs and CBOs by installing an agency independent of the Executive Branch as in </a:t>
            </a:r>
            <a:r>
              <a:rPr lang="en-US" altLang="ja-JP" sz="2200" b="1" dirty="0" smtClean="0"/>
              <a:t>many developed </a:t>
            </a:r>
            <a:r>
              <a:rPr lang="en-US" altLang="ja-JP" sz="2200" b="1" dirty="0"/>
              <a:t>countries, e.g., GAO and </a:t>
            </a:r>
            <a:r>
              <a:rPr lang="en-US" altLang="ja-JP" sz="2200" b="1" dirty="0" smtClean="0"/>
              <a:t>OAG.</a:t>
            </a:r>
            <a:endParaRPr kumimoji="1" lang="ja-JP" altLang="en-US" sz="2200" b="1" dirty="0"/>
          </a:p>
        </p:txBody>
      </p:sp>
    </p:spTree>
    <p:extLst>
      <p:ext uri="{BB962C8B-B14F-4D97-AF65-F5344CB8AC3E}">
        <p14:creationId xmlns:p14="http://schemas.microsoft.com/office/powerpoint/2010/main" val="363983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1767" y="365125"/>
            <a:ext cx="10722033" cy="5196090"/>
          </a:xfrm>
        </p:spPr>
        <p:txBody>
          <a:bodyPr>
            <a:normAutofit/>
          </a:bodyPr>
          <a:lstStyle/>
          <a:p>
            <a:pPr algn="ctr"/>
            <a:r>
              <a:rPr kumimoji="1" lang="en-US" altLang="ja-JP" sz="6600" dirty="0" smtClean="0"/>
              <a:t>Thank you for your kind attention </a:t>
            </a:r>
            <a:r>
              <a:rPr kumimoji="1" lang="en-US" altLang="ja-JP" sz="4900" dirty="0" smtClean="0"/>
              <a:t>and</a:t>
            </a:r>
            <a:br>
              <a:rPr kumimoji="1" lang="en-US" altLang="ja-JP" sz="4900" dirty="0" smtClean="0"/>
            </a:br>
            <a:r>
              <a:rPr kumimoji="1" lang="en-US" altLang="ja-JP" sz="4900" dirty="0" smtClean="0"/>
              <a:t>please send </a:t>
            </a:r>
            <a:r>
              <a:rPr lang="en-US" altLang="ja-JP" sz="4900" dirty="0" smtClean="0"/>
              <a:t>any further questions and comments to:</a:t>
            </a:r>
            <a:br>
              <a:rPr lang="en-US" altLang="ja-JP" sz="4900" dirty="0" smtClean="0"/>
            </a:br>
            <a:r>
              <a:rPr lang="en-US" altLang="ja-JP" sz="4900" dirty="0" smtClean="0"/>
              <a:t>hi_ryokichi@yahoo.co.jp</a:t>
            </a:r>
            <a:endParaRPr kumimoji="1" lang="ja-JP" altLang="en-US" sz="4900" dirty="0"/>
          </a:p>
        </p:txBody>
      </p:sp>
    </p:spTree>
    <p:extLst>
      <p:ext uri="{BB962C8B-B14F-4D97-AF65-F5344CB8AC3E}">
        <p14:creationId xmlns:p14="http://schemas.microsoft.com/office/powerpoint/2010/main" val="12567642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465</Words>
  <Application>Microsoft Office PowerPoint</Application>
  <PresentationFormat>ワイド画面</PresentationFormat>
  <Paragraphs>23</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Arial</vt:lpstr>
      <vt:lpstr>Calibri</vt:lpstr>
      <vt:lpstr>Calibri Light</vt:lpstr>
      <vt:lpstr>Office テーマ</vt:lpstr>
      <vt:lpstr>The Role of Japanese CSOs  in Promoting  the SDGs</vt:lpstr>
      <vt:lpstr>PowerPoint プレゼンテーション</vt:lpstr>
      <vt:lpstr>1.         Self-reflections on Promoting the SDGs 2016-30: What have we learnt and not learnt enough from the Earth Summit, the MDGs 2001-15 and the UNDESD 2005-14 Implementation Processes</vt:lpstr>
      <vt:lpstr>b)     Some Reflections on the Role of CSOs in Promoting the SDGs i)       Inadequate linkages with, and learning from, the NGO forum for the Earth Summit, the Rio+10 and its subsequent ESD-J and the Rio+20 and and its subsequent multi-stakeholder forum: lack of solid foundation for promoting and implementing the SDGs; ii)      Insufficient involvement of, and cooperation with, various CSOs in Japan, especially those engaged in the SDGs-related activities solely at home and those colleagues overseas actively engaged in achieving the SDGs in their respective communities and countries; iii)     Lack of effective participation of the CSOs as a representative body, in contrast to the private sector and labour group, in the NIP and LIPs formulation process;  iv)     Lack of or inadequate CBOs ownership of the SDGs agenda in various local communities across the country, and;  v)      Funding problems;</vt:lpstr>
      <vt:lpstr>2.  Some Suggestions for Enhancing the Effective Contribution of Japanese CSOs in Promoting the SDGs and especially the NIP and LIPs Implementation</vt:lpstr>
      <vt:lpstr>2)    To the Executive Branch, among others, a)    Work effectively with CSOs, CBOs and other stakeholders engaged in implementing the NIP and LIPs for  enhancing the interest and commitment among the general public to achieving the SDGs, especially in accordance with their respective priorities; b)    Increase the government assistance to CSOs and CBOs both administratively and financially, as JFGE has been doing vis-à-vis Environmental NGOs and NPOs since its founding in 1993;   3)    To the Legislative Branch, especially, a)    Install a special SDGs committee/subcommittee to oversee the Executive Branch for effective implementation of the SDGs and collaborate with all the stakeholders including CSOs and CBOs engaged in implementing the SDGs through public hearings and other consultative channels to facilitate effective NIP and LIPs implementation;    b)    Provide adequate funding to all stakeholders, especially CSOs and CBOs faced with poor administrative and financial capacity to assist them in the SDGs implementation by establishing foundations independent of the Executive Branch as in many developed countries, e.g., NED and FES; c)     Monitor and evaluate the relevance, efficiency, outcome and impact of  government policies, programmes and projects for SDGs, as well as all the publicly-funded CSOs and CBOs by installing an agency independent of the Executive Branch as in many developed countries, e.g., GAO and OAG.</vt:lpstr>
      <vt:lpstr>Thank you for your kind attention and please send any further questions and comments to: hi_ryokichi@yahoo.co.jp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Japanese CSOs  in Planning, Implementing, Monitoring and Evaluating  the SDGs</dc:title>
  <dc:creator>廣野良吉</dc:creator>
  <cp:lastModifiedBy>廣野良吉</cp:lastModifiedBy>
  <cp:revision>52</cp:revision>
  <cp:lastPrinted>2017-06-19T00:13:27Z</cp:lastPrinted>
  <dcterms:created xsi:type="dcterms:W3CDTF">2017-06-17T03:06:18Z</dcterms:created>
  <dcterms:modified xsi:type="dcterms:W3CDTF">2017-06-23T00:53:26Z</dcterms:modified>
</cp:coreProperties>
</file>